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Noto Serif Display ExtraCondensed" charset="1" panose="02020506080505020204"/>
      <p:regular r:id="rId21"/>
    </p:embeddedFont>
    <p:embeddedFont>
      <p:font typeface="Agrandir" charset="1" panose="000005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Neue Montreal Bold" charset="1" panose="00000400000000000000"/>
      <p:regular r:id="rId25"/>
    </p:embeddedFont>
    <p:embeddedFont>
      <p:font typeface="Neue Montreal" charset="1" panose="000004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8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media/image1.png" Type="http://schemas.openxmlformats.org/officeDocument/2006/relationships/image"/><Relationship Id="rId20" Target="../media/image13.png" Type="http://schemas.openxmlformats.org/officeDocument/2006/relationships/image"/><Relationship Id="rId21" Target="../media/image14.sv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jpe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9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9599" y="2721114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8" y="0"/>
                </a:lnTo>
                <a:lnTo>
                  <a:pt x="20847198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0294" y="7205194"/>
            <a:ext cx="20430614" cy="1444646"/>
            <a:chOff x="0" y="0"/>
            <a:chExt cx="5380902" cy="3804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80902" cy="380483"/>
            </a:xfrm>
            <a:custGeom>
              <a:avLst/>
              <a:gdLst/>
              <a:ahLst/>
              <a:cxnLst/>
              <a:rect r="r" b="b" t="t" l="l"/>
              <a:pathLst>
                <a:path h="380483" w="5380902">
                  <a:moveTo>
                    <a:pt x="0" y="0"/>
                  </a:moveTo>
                  <a:lnTo>
                    <a:pt x="5380902" y="0"/>
                  </a:lnTo>
                  <a:lnTo>
                    <a:pt x="5380902" y="380483"/>
                  </a:lnTo>
                  <a:lnTo>
                    <a:pt x="0" y="380483"/>
                  </a:lnTo>
                  <a:close/>
                </a:path>
              </a:pathLst>
            </a:custGeom>
            <a:solidFill>
              <a:srgbClr val="0C080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80902" cy="41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96350" y="1237639"/>
            <a:ext cx="1483475" cy="1483475"/>
          </a:xfrm>
          <a:custGeom>
            <a:avLst/>
            <a:gdLst/>
            <a:ahLst/>
            <a:cxnLst/>
            <a:rect r="r" b="b" t="t" l="l"/>
            <a:pathLst>
              <a:path h="1483475" w="1483475">
                <a:moveTo>
                  <a:pt x="0" y="0"/>
                </a:moveTo>
                <a:lnTo>
                  <a:pt x="1483475" y="0"/>
                </a:lnTo>
                <a:lnTo>
                  <a:pt x="1483475" y="1483475"/>
                </a:lnTo>
                <a:lnTo>
                  <a:pt x="0" y="1483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38913" y="7138519"/>
            <a:ext cx="10436543" cy="282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90"/>
              </a:lnSpc>
            </a:pPr>
            <a:r>
              <a:rPr lang="en-US" sz="8752" spc="-437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हर  धागे  में  कहानी</a:t>
            </a:r>
          </a:p>
          <a:p>
            <a:pPr algn="l">
              <a:lnSpc>
                <a:spcPts val="1129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84782" y="2281612"/>
            <a:ext cx="3560456" cy="3637759"/>
          </a:xfrm>
          <a:custGeom>
            <a:avLst/>
            <a:gdLst/>
            <a:ahLst/>
            <a:cxnLst/>
            <a:rect r="r" b="b" t="t" l="l"/>
            <a:pathLst>
              <a:path h="3637759" w="3560456">
                <a:moveTo>
                  <a:pt x="0" y="0"/>
                </a:moveTo>
                <a:lnTo>
                  <a:pt x="3560456" y="0"/>
                </a:lnTo>
                <a:lnTo>
                  <a:pt x="3560456" y="3637759"/>
                </a:lnTo>
                <a:lnTo>
                  <a:pt x="0" y="3637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36124" y="3313266"/>
            <a:ext cx="16923528" cy="389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28"/>
              </a:lnSpc>
              <a:spcBef>
                <a:spcPct val="0"/>
              </a:spcBef>
            </a:pPr>
            <a:r>
              <a:rPr lang="en-US" sz="19449">
                <a:solidFill>
                  <a:srgbClr val="FBEEE6"/>
                </a:solidFill>
                <a:latin typeface="Agrandir"/>
                <a:ea typeface="Agrandir"/>
                <a:cs typeface="Agrandir"/>
                <a:sym typeface="Agrandir"/>
              </a:rPr>
              <a:t>अनुkulanam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F43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6321" y="1471962"/>
            <a:ext cx="17910103" cy="778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84"/>
              </a:lnSpc>
            </a:pPr>
            <a:r>
              <a:rPr lang="en-US" sz="17011" spc="-85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SHIRTS</a:t>
            </a:r>
          </a:p>
          <a:p>
            <a:pPr algn="just">
              <a:lnSpc>
                <a:spcPts val="20584"/>
              </a:lnSpc>
            </a:pPr>
            <a:r>
              <a:rPr lang="en-US" sz="17011" spc="-85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        &amp;</a:t>
            </a:r>
          </a:p>
          <a:p>
            <a:pPr algn="just">
              <a:lnSpc>
                <a:spcPts val="20584"/>
              </a:lnSpc>
            </a:pPr>
            <a:r>
              <a:rPr lang="en-US" sz="17011" spc="-85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T-SHIRTS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726776" y="-303352"/>
            <a:ext cx="6849729" cy="10903650"/>
            <a:chOff x="0" y="0"/>
            <a:chExt cx="8089900" cy="12877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31800" y="260350"/>
              <a:ext cx="7533639" cy="4434840"/>
            </a:xfrm>
            <a:custGeom>
              <a:avLst/>
              <a:gdLst/>
              <a:ahLst/>
              <a:cxnLst/>
              <a:rect r="r" b="b" t="t" l="l"/>
              <a:pathLst>
                <a:path h="4434840" w="7533639">
                  <a:moveTo>
                    <a:pt x="7484110" y="4419600"/>
                  </a:moveTo>
                  <a:cubicBezTo>
                    <a:pt x="7484110" y="4419600"/>
                    <a:pt x="4975860" y="4404360"/>
                    <a:pt x="3801110" y="4419600"/>
                  </a:cubicBezTo>
                  <a:cubicBezTo>
                    <a:pt x="2626360" y="4434840"/>
                    <a:pt x="1087120" y="4419600"/>
                    <a:pt x="1087120" y="4419600"/>
                  </a:cubicBezTo>
                  <a:lnTo>
                    <a:pt x="49530" y="4419600"/>
                  </a:lnTo>
                  <a:cubicBezTo>
                    <a:pt x="49530" y="4419600"/>
                    <a:pt x="0" y="2293620"/>
                    <a:pt x="49530" y="1910080"/>
                  </a:cubicBezTo>
                  <a:cubicBezTo>
                    <a:pt x="99060" y="1526540"/>
                    <a:pt x="49530" y="13970"/>
                    <a:pt x="49530" y="13970"/>
                  </a:cubicBezTo>
                  <a:lnTo>
                    <a:pt x="2401570" y="13970"/>
                  </a:lnTo>
                  <a:cubicBezTo>
                    <a:pt x="3977640" y="13970"/>
                    <a:pt x="4546600" y="0"/>
                    <a:pt x="5816600" y="13970"/>
                  </a:cubicBezTo>
                  <a:cubicBezTo>
                    <a:pt x="7086600" y="27940"/>
                    <a:pt x="7485380" y="13970"/>
                    <a:pt x="7485380" y="13970"/>
                  </a:cubicBezTo>
                  <a:cubicBezTo>
                    <a:pt x="7485380" y="13970"/>
                    <a:pt x="7490461" y="906780"/>
                    <a:pt x="7512050" y="1253490"/>
                  </a:cubicBezTo>
                  <a:cubicBezTo>
                    <a:pt x="7533639" y="1600200"/>
                    <a:pt x="7485380" y="3834130"/>
                    <a:pt x="7485380" y="3834130"/>
                  </a:cubicBezTo>
                  <a:lnTo>
                    <a:pt x="7485380" y="4419600"/>
                  </a:lnTo>
                  <a:lnTo>
                    <a:pt x="7484110" y="4419600"/>
                  </a:lnTo>
                  <a:close/>
                </a:path>
              </a:pathLst>
            </a:custGeom>
            <a:blipFill>
              <a:blip r:embed="rId2"/>
              <a:stretch>
                <a:fillRect l="0" t="-36262" r="0" b="-118469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71780" y="3496310"/>
              <a:ext cx="7589520" cy="6064250"/>
            </a:xfrm>
            <a:custGeom>
              <a:avLst/>
              <a:gdLst/>
              <a:ahLst/>
              <a:cxnLst/>
              <a:rect r="r" b="b" t="t" l="l"/>
              <a:pathLst>
                <a:path h="6064250" w="7589520">
                  <a:moveTo>
                    <a:pt x="7484110" y="6064250"/>
                  </a:moveTo>
                  <a:cubicBezTo>
                    <a:pt x="7484110" y="6064250"/>
                    <a:pt x="4961890" y="6002020"/>
                    <a:pt x="3782060" y="5999480"/>
                  </a:cubicBezTo>
                  <a:cubicBezTo>
                    <a:pt x="2602230" y="5996941"/>
                    <a:pt x="1052830" y="5952490"/>
                    <a:pt x="1052830" y="5952490"/>
                  </a:cubicBezTo>
                  <a:lnTo>
                    <a:pt x="7620" y="5934710"/>
                  </a:lnTo>
                  <a:cubicBezTo>
                    <a:pt x="7620" y="5934710"/>
                    <a:pt x="0" y="3542029"/>
                    <a:pt x="57150" y="3110229"/>
                  </a:cubicBezTo>
                  <a:cubicBezTo>
                    <a:pt x="114300" y="2678429"/>
                    <a:pt x="93980" y="976629"/>
                    <a:pt x="93980" y="976629"/>
                  </a:cubicBezTo>
                  <a:cubicBezTo>
                    <a:pt x="93980" y="976629"/>
                    <a:pt x="701040" y="1243329"/>
                    <a:pt x="2277110" y="1083309"/>
                  </a:cubicBezTo>
                  <a:cubicBezTo>
                    <a:pt x="3135630" y="995680"/>
                    <a:pt x="3868420" y="690880"/>
                    <a:pt x="4465320" y="681990"/>
                  </a:cubicBezTo>
                  <a:cubicBezTo>
                    <a:pt x="4706620" y="678180"/>
                    <a:pt x="4979670" y="838200"/>
                    <a:pt x="5278120" y="674370"/>
                  </a:cubicBezTo>
                  <a:cubicBezTo>
                    <a:pt x="5474970" y="566420"/>
                    <a:pt x="5690870" y="405130"/>
                    <a:pt x="5844540" y="330200"/>
                  </a:cubicBezTo>
                  <a:cubicBezTo>
                    <a:pt x="5900420" y="304800"/>
                    <a:pt x="5962650" y="294640"/>
                    <a:pt x="6023610" y="299720"/>
                  </a:cubicBezTo>
                  <a:cubicBezTo>
                    <a:pt x="6070600" y="280670"/>
                    <a:pt x="6212840" y="191770"/>
                    <a:pt x="6283960" y="182880"/>
                  </a:cubicBezTo>
                  <a:cubicBezTo>
                    <a:pt x="6350000" y="175260"/>
                    <a:pt x="7588250" y="0"/>
                    <a:pt x="7588250" y="0"/>
                  </a:cubicBezTo>
                  <a:cubicBezTo>
                    <a:pt x="7588250" y="0"/>
                    <a:pt x="7556500" y="2112010"/>
                    <a:pt x="7573010" y="2503170"/>
                  </a:cubicBezTo>
                  <a:cubicBezTo>
                    <a:pt x="7589520" y="2894330"/>
                    <a:pt x="7495540" y="5406390"/>
                    <a:pt x="7495540" y="5406390"/>
                  </a:cubicBezTo>
                  <a:lnTo>
                    <a:pt x="7484110" y="6064250"/>
                  </a:lnTo>
                  <a:close/>
                </a:path>
              </a:pathLst>
            </a:custGeom>
            <a:blipFill>
              <a:blip r:embed="rId3"/>
              <a:stretch>
                <a:fillRect l="0" t="-33441" r="0" b="-3344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01650" y="7593331"/>
              <a:ext cx="7567930" cy="5038090"/>
            </a:xfrm>
            <a:custGeom>
              <a:avLst/>
              <a:gdLst/>
              <a:ahLst/>
              <a:cxnLst/>
              <a:rect r="r" b="b" t="t" l="l"/>
              <a:pathLst>
                <a:path h="5038090" w="7567930">
                  <a:moveTo>
                    <a:pt x="85090" y="1249679"/>
                  </a:moveTo>
                  <a:cubicBezTo>
                    <a:pt x="85090" y="1249679"/>
                    <a:pt x="2078990" y="1145539"/>
                    <a:pt x="3616960" y="1036319"/>
                  </a:cubicBezTo>
                  <a:cubicBezTo>
                    <a:pt x="3681730" y="1031239"/>
                    <a:pt x="3776980" y="913129"/>
                    <a:pt x="3840480" y="908049"/>
                  </a:cubicBezTo>
                  <a:cubicBezTo>
                    <a:pt x="4370070" y="873759"/>
                    <a:pt x="4781550" y="810259"/>
                    <a:pt x="5074920" y="748030"/>
                  </a:cubicBezTo>
                  <a:cubicBezTo>
                    <a:pt x="6032501" y="546099"/>
                    <a:pt x="6893561" y="130810"/>
                    <a:pt x="6893561" y="130810"/>
                  </a:cubicBezTo>
                  <a:lnTo>
                    <a:pt x="7491730" y="0"/>
                  </a:lnTo>
                  <a:cubicBezTo>
                    <a:pt x="7491730" y="0"/>
                    <a:pt x="7567930" y="2391410"/>
                    <a:pt x="7522211" y="2824480"/>
                  </a:cubicBezTo>
                  <a:cubicBezTo>
                    <a:pt x="7476491" y="3257549"/>
                    <a:pt x="7545070" y="4958080"/>
                    <a:pt x="7545070" y="4958080"/>
                  </a:cubicBezTo>
                  <a:lnTo>
                    <a:pt x="5180330" y="4983480"/>
                  </a:lnTo>
                  <a:cubicBezTo>
                    <a:pt x="3595370" y="4999989"/>
                    <a:pt x="3023870" y="5022849"/>
                    <a:pt x="1746250" y="5020310"/>
                  </a:cubicBezTo>
                  <a:cubicBezTo>
                    <a:pt x="468630" y="5017771"/>
                    <a:pt x="68580" y="5038090"/>
                    <a:pt x="68580" y="5038090"/>
                  </a:cubicBezTo>
                  <a:cubicBezTo>
                    <a:pt x="68580" y="5038090"/>
                    <a:pt x="53340" y="4033521"/>
                    <a:pt x="26670" y="3643630"/>
                  </a:cubicBezTo>
                  <a:cubicBezTo>
                    <a:pt x="0" y="3253740"/>
                    <a:pt x="63500" y="1398269"/>
                    <a:pt x="63500" y="1398269"/>
                  </a:cubicBezTo>
                  <a:lnTo>
                    <a:pt x="85090" y="1249679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8670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7310" y="3632200"/>
              <a:ext cx="7947660" cy="5035550"/>
            </a:xfrm>
            <a:custGeom>
              <a:avLst/>
              <a:gdLst/>
              <a:ahLst/>
              <a:cxnLst/>
              <a:rect r="r" b="b" t="t" l="l"/>
              <a:pathLst>
                <a:path h="5035550" w="7947660">
                  <a:moveTo>
                    <a:pt x="7947660" y="5035550"/>
                  </a:moveTo>
                  <a:lnTo>
                    <a:pt x="0" y="5035550"/>
                  </a:lnTo>
                  <a:lnTo>
                    <a:pt x="0" y="0"/>
                  </a:lnTo>
                  <a:lnTo>
                    <a:pt x="7947660" y="0"/>
                  </a:lnTo>
                  <a:lnTo>
                    <a:pt x="7947660" y="5035550"/>
                  </a:lnTo>
                  <a:close/>
                </a:path>
              </a:pathLst>
            </a:custGeom>
            <a:blipFill>
              <a:blip r:embed="rId5"/>
              <a:stretch>
                <a:fillRect l="-53" t="0" r="-53" b="0"/>
              </a:stretch>
            </a:blipFill>
          </p:spPr>
        </p:sp>
      </p:grpSp>
    </p:spTree>
  </p:cSld>
  <p:clrMapOvr>
    <a:masterClrMapping/>
  </p:clrMapOvr>
  <p:transition spd="fast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9599" y="2721114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8" y="0"/>
                </a:lnTo>
                <a:lnTo>
                  <a:pt x="20847198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75126" y="2142513"/>
            <a:ext cx="8529399" cy="1332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10"/>
              </a:lnSpc>
            </a:pPr>
            <a:r>
              <a:rPr lang="en-US" sz="13000" spc="-65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Target Market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65116" y="2721114"/>
            <a:ext cx="9671520" cy="6204162"/>
            <a:chOff x="0" y="0"/>
            <a:chExt cx="2547231" cy="1634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47232" cy="1634018"/>
            </a:xfrm>
            <a:custGeom>
              <a:avLst/>
              <a:gdLst/>
              <a:ahLst/>
              <a:cxnLst/>
              <a:rect r="r" b="b" t="t" l="l"/>
              <a:pathLst>
                <a:path h="1634018" w="2547232">
                  <a:moveTo>
                    <a:pt x="0" y="0"/>
                  </a:moveTo>
                  <a:lnTo>
                    <a:pt x="2547232" y="0"/>
                  </a:lnTo>
                  <a:lnTo>
                    <a:pt x="2547232" y="1634018"/>
                  </a:lnTo>
                  <a:lnTo>
                    <a:pt x="0" y="1634018"/>
                  </a:lnTo>
                  <a:close/>
                </a:path>
              </a:pathLst>
            </a:custGeom>
            <a:solidFill>
              <a:srgbClr val="5E56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47231" cy="1672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70845" y="3032021"/>
            <a:ext cx="9282977" cy="618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4944" indent="-392472" lvl="1">
              <a:lnSpc>
                <a:spcPts val="4071"/>
              </a:lnSpc>
              <a:buFont typeface="Arial"/>
              <a:buChar char="•"/>
            </a:pPr>
            <a:r>
              <a:rPr lang="en-US" b="true" sz="3635" spc="-54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Affluents</a:t>
            </a:r>
            <a:r>
              <a:rPr lang="en-US" sz="3635" spc="-54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(25–45 yrs, urban women/businessman) – Luxury sarees, exclusiv</a:t>
            </a:r>
            <a:r>
              <a:rPr lang="en-US" sz="3635" spc="-54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ity in shirts.</a:t>
            </a:r>
          </a:p>
          <a:p>
            <a:pPr algn="l">
              <a:lnSpc>
                <a:spcPts val="4071"/>
              </a:lnSpc>
            </a:pPr>
          </a:p>
          <a:p>
            <a:pPr algn="l" marL="784944" indent="-392472" lvl="1">
              <a:lnSpc>
                <a:spcPts val="4071"/>
              </a:lnSpc>
              <a:buFont typeface="Arial"/>
              <a:buChar char="•"/>
            </a:pPr>
            <a:r>
              <a:rPr lang="en-US" b="true" sz="3635" spc="-54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Value Seekers </a:t>
            </a:r>
            <a:r>
              <a:rPr lang="en-US" sz="3635" spc="-54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(20–35 yrs, urban &amp; semi-urban youth) – Affordable style and good fit in daily and office wear.</a:t>
            </a:r>
          </a:p>
          <a:p>
            <a:pPr algn="l">
              <a:lnSpc>
                <a:spcPts val="4071"/>
              </a:lnSpc>
            </a:pPr>
          </a:p>
          <a:p>
            <a:pPr algn="l" marL="784944" indent="-392472" lvl="1">
              <a:lnSpc>
                <a:spcPts val="4071"/>
              </a:lnSpc>
              <a:buFont typeface="Arial"/>
              <a:buChar char="•"/>
            </a:pPr>
            <a:r>
              <a:rPr lang="en-US" b="true" sz="3635" spc="-54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Conservatives</a:t>
            </a:r>
            <a:r>
              <a:rPr lang="en-US" sz="3635" spc="-54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(35–60 yrs, semi-urban/rural) – Simplicity, durability, tradition for everyday use.</a:t>
            </a:r>
          </a:p>
          <a:p>
            <a:pPr algn="l">
              <a:lnSpc>
                <a:spcPts val="407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73452" y="1462092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73452" y="8145921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5"/>
                </a:lnTo>
                <a:lnTo>
                  <a:pt x="0" y="779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85827" y="757677"/>
            <a:ext cx="1303949" cy="1276240"/>
          </a:xfrm>
          <a:custGeom>
            <a:avLst/>
            <a:gdLst/>
            <a:ahLst/>
            <a:cxnLst/>
            <a:rect r="r" b="b" t="t" l="l"/>
            <a:pathLst>
              <a:path h="1276240" w="1303949">
                <a:moveTo>
                  <a:pt x="0" y="0"/>
                </a:moveTo>
                <a:lnTo>
                  <a:pt x="1303948" y="0"/>
                </a:lnTo>
                <a:lnTo>
                  <a:pt x="1303948" y="1276240"/>
                </a:lnTo>
                <a:lnTo>
                  <a:pt x="0" y="1276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1413721" y="5143500"/>
            <a:ext cx="5479159" cy="487645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548926" y="3605351"/>
            <a:ext cx="9739074" cy="134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78"/>
              </a:lnSpc>
            </a:pPr>
            <a:r>
              <a:rPr lang="en-US" sz="13400" spc="-67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Segmentataion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9599" y="3442678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8" y="0"/>
                </a:lnTo>
                <a:lnTo>
                  <a:pt x="20847198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61913" y="2857500"/>
            <a:ext cx="12993226" cy="5907582"/>
            <a:chOff x="0" y="0"/>
            <a:chExt cx="3422084" cy="1555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22084" cy="1555906"/>
            </a:xfrm>
            <a:custGeom>
              <a:avLst/>
              <a:gdLst/>
              <a:ahLst/>
              <a:cxnLst/>
              <a:rect r="r" b="b" t="t" l="l"/>
              <a:pathLst>
                <a:path h="1555906" w="3422084">
                  <a:moveTo>
                    <a:pt x="0" y="0"/>
                  </a:moveTo>
                  <a:lnTo>
                    <a:pt x="3422084" y="0"/>
                  </a:lnTo>
                  <a:lnTo>
                    <a:pt x="3422084" y="1555906"/>
                  </a:lnTo>
                  <a:lnTo>
                    <a:pt x="0" y="1555906"/>
                  </a:lnTo>
                  <a:close/>
                </a:path>
              </a:pathLst>
            </a:custGeom>
            <a:solidFill>
              <a:srgbClr val="5E56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22084" cy="1594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711591" y="3052153"/>
            <a:ext cx="115505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0"/>
              </a:lnSpc>
            </a:pPr>
            <a:r>
              <a:rPr lang="en-US" sz="15000" spc="-75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Landscap</a:t>
            </a:r>
            <a:r>
              <a:rPr lang="en-US" sz="15000" spc="-75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96599" y="1190493"/>
            <a:ext cx="8798337" cy="133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9"/>
              </a:lnSpc>
            </a:pPr>
            <a:r>
              <a:rPr lang="en-US" sz="12999" spc="-649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Competition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01600" y="5408754"/>
            <a:ext cx="4094020" cy="4094020"/>
          </a:xfrm>
          <a:custGeom>
            <a:avLst/>
            <a:gdLst/>
            <a:ahLst/>
            <a:cxnLst/>
            <a:rect r="r" b="b" t="t" l="l"/>
            <a:pathLst>
              <a:path h="4094020" w="4094020">
                <a:moveTo>
                  <a:pt x="0" y="0"/>
                </a:moveTo>
                <a:lnTo>
                  <a:pt x="4094020" y="0"/>
                </a:lnTo>
                <a:lnTo>
                  <a:pt x="4094020" y="4094020"/>
                </a:lnTo>
                <a:lnTo>
                  <a:pt x="0" y="4094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765082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368281" y="3204553"/>
            <a:ext cx="10808965" cy="57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4143"/>
              </a:lnSpc>
              <a:buFont typeface="Arial"/>
              <a:buChar char="•"/>
            </a:pPr>
            <a:r>
              <a:rPr lang="en-US" b="true" sz="3699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Libas</a:t>
            </a:r>
            <a:r>
              <a:rPr lang="en-US" b="true" sz="3699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</a:t>
            </a:r>
            <a:r>
              <a:rPr lang="en-US" sz="3699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Ethnic &amp; fusion women’s wear.</a:t>
            </a:r>
          </a:p>
          <a:p>
            <a:pPr algn="l">
              <a:lnSpc>
                <a:spcPts val="4143"/>
              </a:lnSpc>
            </a:pPr>
          </a:p>
          <a:p>
            <a:pPr algn="l" marL="798829" indent="-399415" lvl="1">
              <a:lnSpc>
                <a:spcPts val="4143"/>
              </a:lnSpc>
              <a:buFont typeface="Arial"/>
              <a:buChar char="•"/>
            </a:pPr>
            <a:r>
              <a:rPr lang="en-US" b="true" sz="3699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Fabindia –</a:t>
            </a:r>
            <a:r>
              <a:rPr lang="en-US" sz="3699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Sustainable, handloom-focused.</a:t>
            </a:r>
          </a:p>
          <a:p>
            <a:pPr algn="l">
              <a:lnSpc>
                <a:spcPts val="4143"/>
              </a:lnSpc>
            </a:pPr>
          </a:p>
          <a:p>
            <a:pPr algn="l" marL="798829" indent="-399415" lvl="1">
              <a:lnSpc>
                <a:spcPts val="4143"/>
              </a:lnSpc>
              <a:buFont typeface="Arial"/>
              <a:buChar char="•"/>
            </a:pPr>
            <a:r>
              <a:rPr lang="en-US" b="true" sz="3699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BIBA –</a:t>
            </a:r>
            <a:r>
              <a:rPr lang="en-US" sz="3699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Mass market ethnic wear.</a:t>
            </a:r>
          </a:p>
          <a:p>
            <a:pPr algn="l">
              <a:lnSpc>
                <a:spcPts val="4143"/>
              </a:lnSpc>
            </a:pPr>
          </a:p>
          <a:p>
            <a:pPr algn="l" marL="798829" indent="-399415" lvl="1">
              <a:lnSpc>
                <a:spcPts val="4143"/>
              </a:lnSpc>
              <a:buFont typeface="Arial"/>
              <a:buChar char="•"/>
            </a:pPr>
            <a:r>
              <a:rPr lang="en-US" b="true" sz="3699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Manyavar/Mohey – </a:t>
            </a:r>
            <a:r>
              <a:rPr lang="en-US" sz="3699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Wedding-focused.</a:t>
            </a:r>
          </a:p>
          <a:p>
            <a:pPr algn="l">
              <a:lnSpc>
                <a:spcPts val="4143"/>
              </a:lnSpc>
            </a:pPr>
          </a:p>
          <a:p>
            <a:pPr algn="l" marL="798829" indent="-399415" lvl="1">
              <a:lnSpc>
                <a:spcPts val="4143"/>
              </a:lnSpc>
              <a:buFont typeface="Arial"/>
              <a:buChar char="•"/>
            </a:pPr>
            <a:r>
              <a:rPr lang="en-US" b="true" sz="3699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Edge:</a:t>
            </a:r>
            <a:r>
              <a:rPr lang="en-US" sz="3699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Personalization + tech integration + tailoring network.</a:t>
            </a:r>
          </a:p>
          <a:p>
            <a:pPr algn="l">
              <a:lnSpc>
                <a:spcPts val="4143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9599" y="3442678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8" y="0"/>
                </a:lnTo>
                <a:lnTo>
                  <a:pt x="20847198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61913" y="2234693"/>
            <a:ext cx="20002800" cy="7842908"/>
            <a:chOff x="0" y="0"/>
            <a:chExt cx="5268227" cy="20656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8227" cy="2065622"/>
            </a:xfrm>
            <a:custGeom>
              <a:avLst/>
              <a:gdLst/>
              <a:ahLst/>
              <a:cxnLst/>
              <a:rect r="r" b="b" t="t" l="l"/>
              <a:pathLst>
                <a:path h="2065622" w="5268227">
                  <a:moveTo>
                    <a:pt x="0" y="0"/>
                  </a:moveTo>
                  <a:lnTo>
                    <a:pt x="5268227" y="0"/>
                  </a:lnTo>
                  <a:lnTo>
                    <a:pt x="5268227" y="2065622"/>
                  </a:lnTo>
                  <a:lnTo>
                    <a:pt x="0" y="2065622"/>
                  </a:lnTo>
                  <a:close/>
                </a:path>
              </a:pathLst>
            </a:custGeom>
            <a:solidFill>
              <a:srgbClr val="5E56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8227" cy="2103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15087" y="885037"/>
            <a:ext cx="11550550" cy="134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13400" spc="-67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Strat</a:t>
            </a:r>
            <a:r>
              <a:rPr lang="en-US" sz="13400" spc="-67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egy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2213" y="402959"/>
            <a:ext cx="8798337" cy="115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11400" spc="-570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Marketing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765082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68813" y="2263268"/>
            <a:ext cx="18556813" cy="9599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032"/>
              </a:lnSpc>
              <a:buFont typeface="Arial"/>
              <a:buChar char="•"/>
            </a:pPr>
            <a:r>
              <a:rPr lang="en-US" b="true" sz="3600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Online:</a:t>
            </a: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Influencers, reels (#AnukulanamFitThatMatters), geo-targeted ads.</a:t>
            </a:r>
          </a:p>
          <a:p>
            <a:pPr algn="l" marL="777240" indent="-388620" lvl="1">
              <a:lnSpc>
                <a:spcPts val="4032"/>
              </a:lnSpc>
              <a:buFont typeface="Arial"/>
              <a:buChar char="•"/>
            </a:pPr>
            <a:r>
              <a:rPr lang="en-US" b="true" sz="3600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Community:</a:t>
            </a: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#DesignWithAnukulanam contests, fashion shows, styling workshops.</a:t>
            </a:r>
          </a:p>
          <a:p>
            <a:pPr algn="l">
              <a:lnSpc>
                <a:spcPts val="4032"/>
              </a:lnSpc>
            </a:pPr>
          </a:p>
          <a:p>
            <a:pPr algn="l" marL="777240" indent="-388620" lvl="1">
              <a:lnSpc>
                <a:spcPts val="4032"/>
              </a:lnSpc>
              <a:buFont typeface="Arial"/>
              <a:buChar char="•"/>
            </a:pPr>
            <a:r>
              <a:rPr lang="en-US" b="true" sz="3600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Offline: </a:t>
            </a: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Newspaper ads, billboards, tie-ups with local tailors.</a:t>
            </a:r>
          </a:p>
          <a:p>
            <a:pPr algn="l">
              <a:lnSpc>
                <a:spcPts val="4032"/>
              </a:lnSpc>
            </a:pPr>
          </a:p>
          <a:p>
            <a:pPr algn="l" marL="777240" indent="-388620" lvl="1">
              <a:lnSpc>
                <a:spcPts val="4032"/>
              </a:lnSpc>
              <a:buFont typeface="Arial"/>
              <a:buChar char="•"/>
            </a:pPr>
            <a:r>
              <a:rPr lang="en-US" b="true" sz="3600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Message by Segment:</a:t>
            </a:r>
          </a:p>
          <a:p>
            <a:pPr algn="l">
              <a:lnSpc>
                <a:spcPts val="4032"/>
              </a:lnSpc>
            </a:pP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</a:t>
            </a: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Val</a:t>
            </a: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ue Seekers: “Perfect fit, affordable style.”</a:t>
            </a:r>
          </a:p>
          <a:p>
            <a:pPr algn="l">
              <a:lnSpc>
                <a:spcPts val="4032"/>
              </a:lnSpc>
            </a:pP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</a:t>
            </a: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Conservatives: “Tradition made simpler.”</a:t>
            </a:r>
          </a:p>
          <a:p>
            <a:pPr algn="l">
              <a:lnSpc>
                <a:spcPts val="4032"/>
              </a:lnSpc>
            </a:pP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</a:t>
            </a: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Affluents: “Luxury that understands you.”</a:t>
            </a:r>
          </a:p>
          <a:p>
            <a:pPr algn="l">
              <a:lnSpc>
                <a:spcPts val="4032"/>
              </a:lnSpc>
            </a:pPr>
          </a:p>
          <a:p>
            <a:pPr algn="l" marL="777240" indent="-388620" lvl="1">
              <a:lnSpc>
                <a:spcPts val="4032"/>
              </a:lnSpc>
              <a:buFont typeface="Arial"/>
              <a:buChar char="•"/>
            </a:pPr>
            <a:r>
              <a:rPr lang="en-US" b="true" sz="3600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Retention:</a:t>
            </a:r>
          </a:p>
          <a:p>
            <a:pPr algn="l">
              <a:lnSpc>
                <a:spcPts val="4032"/>
              </a:lnSpc>
            </a:pP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Personalized styling via WhatsApp/Email.</a:t>
            </a:r>
          </a:p>
          <a:p>
            <a:pPr algn="l">
              <a:lnSpc>
                <a:spcPts val="4032"/>
              </a:lnSpc>
            </a:pP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</a:t>
            </a: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Family/festival group offers.</a:t>
            </a:r>
          </a:p>
          <a:p>
            <a:pPr algn="l">
              <a:lnSpc>
                <a:spcPts val="4032"/>
              </a:lnSpc>
            </a:pP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</a:t>
            </a:r>
            <a:r>
              <a:rPr lang="en-US" sz="3600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Loyalty points &amp; referral bonuses</a:t>
            </a:r>
          </a:p>
          <a:p>
            <a:pPr algn="l">
              <a:lnSpc>
                <a:spcPts val="4032"/>
              </a:lnSpc>
            </a:pPr>
          </a:p>
          <a:p>
            <a:pPr algn="l">
              <a:lnSpc>
                <a:spcPts val="4032"/>
              </a:lnSpc>
            </a:pPr>
          </a:p>
          <a:p>
            <a:pPr algn="l">
              <a:lnSpc>
                <a:spcPts val="4032"/>
              </a:lnSpc>
            </a:pPr>
          </a:p>
          <a:p>
            <a:pPr algn="l">
              <a:lnSpc>
                <a:spcPts val="403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76726" y="542793"/>
            <a:ext cx="1303949" cy="1276240"/>
          </a:xfrm>
          <a:custGeom>
            <a:avLst/>
            <a:gdLst/>
            <a:ahLst/>
            <a:cxnLst/>
            <a:rect r="r" b="b" t="t" l="l"/>
            <a:pathLst>
              <a:path h="1276240" w="1303949">
                <a:moveTo>
                  <a:pt x="0" y="0"/>
                </a:moveTo>
                <a:lnTo>
                  <a:pt x="1303948" y="0"/>
                </a:lnTo>
                <a:lnTo>
                  <a:pt x="1303948" y="1276240"/>
                </a:lnTo>
                <a:lnTo>
                  <a:pt x="0" y="1276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9599" y="2721114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8" y="0"/>
                </a:lnTo>
                <a:lnTo>
                  <a:pt x="20847198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68045" y="1028700"/>
            <a:ext cx="7296187" cy="8229600"/>
            <a:chOff x="0" y="0"/>
            <a:chExt cx="1011671" cy="11410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1671" cy="1141095"/>
            </a:xfrm>
            <a:custGeom>
              <a:avLst/>
              <a:gdLst/>
              <a:ahLst/>
              <a:cxnLst/>
              <a:rect r="r" b="b" t="t" l="l"/>
              <a:pathLst>
                <a:path h="1141095" w="1011671">
                  <a:moveTo>
                    <a:pt x="0" y="0"/>
                  </a:moveTo>
                  <a:lnTo>
                    <a:pt x="1011671" y="0"/>
                  </a:lnTo>
                  <a:lnTo>
                    <a:pt x="1011671" y="1141095"/>
                  </a:lnTo>
                  <a:lnTo>
                    <a:pt x="0" y="1141095"/>
                  </a:lnTo>
                  <a:close/>
                </a:path>
              </a:pathLst>
            </a:custGeom>
            <a:blipFill>
              <a:blip r:embed="rId4"/>
              <a:stretch>
                <a:fillRect l="0" t="-5411" r="0" b="-541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609169" y="3836194"/>
            <a:ext cx="9405182" cy="3219602"/>
            <a:chOff x="0" y="0"/>
            <a:chExt cx="2477085" cy="8479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77085" cy="847961"/>
            </a:xfrm>
            <a:custGeom>
              <a:avLst/>
              <a:gdLst/>
              <a:ahLst/>
              <a:cxnLst/>
              <a:rect r="r" b="b" t="t" l="l"/>
              <a:pathLst>
                <a:path h="847961" w="2477085">
                  <a:moveTo>
                    <a:pt x="0" y="0"/>
                  </a:moveTo>
                  <a:lnTo>
                    <a:pt x="2477085" y="0"/>
                  </a:lnTo>
                  <a:lnTo>
                    <a:pt x="2477085" y="847961"/>
                  </a:lnTo>
                  <a:lnTo>
                    <a:pt x="0" y="847961"/>
                  </a:lnTo>
                  <a:close/>
                </a:path>
              </a:pathLst>
            </a:custGeom>
            <a:solidFill>
              <a:srgbClr val="5E565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77085" cy="886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5786895" cy="8229600"/>
            <a:chOff x="0" y="0"/>
            <a:chExt cx="802396" cy="11410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2396" cy="1141095"/>
            </a:xfrm>
            <a:custGeom>
              <a:avLst/>
              <a:gdLst/>
              <a:ahLst/>
              <a:cxnLst/>
              <a:rect r="r" b="b" t="t" l="l"/>
              <a:pathLst>
                <a:path h="1141095" w="802396">
                  <a:moveTo>
                    <a:pt x="0" y="0"/>
                  </a:moveTo>
                  <a:lnTo>
                    <a:pt x="802396" y="0"/>
                  </a:lnTo>
                  <a:lnTo>
                    <a:pt x="802396" y="1141095"/>
                  </a:lnTo>
                  <a:lnTo>
                    <a:pt x="0" y="1141095"/>
                  </a:lnTo>
                  <a:close/>
                </a:path>
              </a:pathLst>
            </a:custGeom>
            <a:blipFill>
              <a:blip r:embed="rId5"/>
              <a:stretch>
                <a:fillRect l="0" t="-2672" r="0" b="-267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3994816"/>
            <a:ext cx="657827" cy="657827"/>
          </a:xfrm>
          <a:custGeom>
            <a:avLst/>
            <a:gdLst/>
            <a:ahLst/>
            <a:cxnLst/>
            <a:rect r="r" b="b" t="t" l="l"/>
            <a:pathLst>
              <a:path h="657827" w="657827">
                <a:moveTo>
                  <a:pt x="0" y="0"/>
                </a:moveTo>
                <a:lnTo>
                  <a:pt x="657827" y="0"/>
                </a:lnTo>
                <a:lnTo>
                  <a:pt x="657827" y="657828"/>
                </a:lnTo>
                <a:lnTo>
                  <a:pt x="0" y="657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6101790"/>
            <a:ext cx="657827" cy="657827"/>
          </a:xfrm>
          <a:custGeom>
            <a:avLst/>
            <a:gdLst/>
            <a:ahLst/>
            <a:cxnLst/>
            <a:rect r="r" b="b" t="t" l="l"/>
            <a:pathLst>
              <a:path h="657827" w="657827">
                <a:moveTo>
                  <a:pt x="0" y="0"/>
                </a:moveTo>
                <a:lnTo>
                  <a:pt x="657827" y="0"/>
                </a:lnTo>
                <a:lnTo>
                  <a:pt x="657827" y="657827"/>
                </a:lnTo>
                <a:lnTo>
                  <a:pt x="0" y="657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5049317"/>
            <a:ext cx="657827" cy="657827"/>
          </a:xfrm>
          <a:custGeom>
            <a:avLst/>
            <a:gdLst/>
            <a:ahLst/>
            <a:cxnLst/>
            <a:rect r="r" b="b" t="t" l="l"/>
            <a:pathLst>
              <a:path h="657827" w="657827">
                <a:moveTo>
                  <a:pt x="0" y="0"/>
                </a:moveTo>
                <a:lnTo>
                  <a:pt x="657827" y="0"/>
                </a:lnTo>
                <a:lnTo>
                  <a:pt x="657827" y="657827"/>
                </a:lnTo>
                <a:lnTo>
                  <a:pt x="0" y="657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7369" y="4388644"/>
            <a:ext cx="7676131" cy="622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67"/>
              </a:lnSpc>
            </a:pPr>
            <a:r>
              <a:rPr lang="en-US" sz="44549" spc="-2227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Us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40171" y="5218030"/>
            <a:ext cx="779628" cy="779628"/>
          </a:xfrm>
          <a:custGeom>
            <a:avLst/>
            <a:gdLst/>
            <a:ahLst/>
            <a:cxnLst/>
            <a:rect r="r" b="b" t="t" l="l"/>
            <a:pathLst>
              <a:path h="779628" w="779628">
                <a:moveTo>
                  <a:pt x="0" y="0"/>
                </a:moveTo>
                <a:lnTo>
                  <a:pt x="779628" y="0"/>
                </a:lnTo>
                <a:lnTo>
                  <a:pt x="779628" y="779628"/>
                </a:lnTo>
                <a:lnTo>
                  <a:pt x="0" y="7796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126739" y="9650003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9650003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83599" y="2833608"/>
            <a:ext cx="5702202" cy="2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47"/>
              </a:lnSpc>
            </a:pPr>
            <a:r>
              <a:rPr lang="en-US" sz="15184" spc="-759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Contact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76746" y="2018142"/>
            <a:ext cx="718235" cy="702972"/>
          </a:xfrm>
          <a:custGeom>
            <a:avLst/>
            <a:gdLst/>
            <a:ahLst/>
            <a:cxnLst/>
            <a:rect r="r" b="b" t="t" l="l"/>
            <a:pathLst>
              <a:path h="702972" w="718235">
                <a:moveTo>
                  <a:pt x="0" y="0"/>
                </a:moveTo>
                <a:lnTo>
                  <a:pt x="718234" y="0"/>
                </a:lnTo>
                <a:lnTo>
                  <a:pt x="718234" y="702972"/>
                </a:lnTo>
                <a:lnTo>
                  <a:pt x="0" y="70297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994197" y="6136442"/>
            <a:ext cx="73564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44">
                <a:solidFill>
                  <a:srgbClr val="EDEBE9"/>
                </a:solidFill>
                <a:latin typeface="Neue Montreal"/>
                <a:ea typeface="Neue Montreal"/>
                <a:cs typeface="Neue Montreal"/>
                <a:sym typeface="Neue Montreal"/>
              </a:rPr>
              <a:t>http://127.0.0.1:5500/Website/index.html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94197" y="5083969"/>
            <a:ext cx="73564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44">
                <a:solidFill>
                  <a:srgbClr val="EDEBE9"/>
                </a:solidFill>
                <a:latin typeface="Neue Montreal"/>
                <a:ea typeface="Neue Montreal"/>
                <a:cs typeface="Neue Montreal"/>
                <a:sym typeface="Neue Montreal"/>
              </a:rPr>
              <a:t>joshihemang25@gmail.com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94197" y="4029469"/>
            <a:ext cx="73564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44">
                <a:solidFill>
                  <a:srgbClr val="EDEBE9"/>
                </a:solidFill>
                <a:latin typeface="Neue Montreal"/>
                <a:ea typeface="Neue Montreal"/>
                <a:cs typeface="Neue Montreal"/>
                <a:sym typeface="Neue Montreal"/>
              </a:rPr>
              <a:t>9327331817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3238" y="2743872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9" y="0"/>
                </a:lnTo>
                <a:lnTo>
                  <a:pt x="20847199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73549" y="2740765"/>
            <a:ext cx="11593252" cy="5878269"/>
            <a:chOff x="0" y="0"/>
            <a:chExt cx="2250493" cy="11410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0493" cy="1141095"/>
            </a:xfrm>
            <a:custGeom>
              <a:avLst/>
              <a:gdLst/>
              <a:ahLst/>
              <a:cxnLst/>
              <a:rect r="r" b="b" t="t" l="l"/>
              <a:pathLst>
                <a:path h="1141095" w="2250493">
                  <a:moveTo>
                    <a:pt x="0" y="0"/>
                  </a:moveTo>
                  <a:lnTo>
                    <a:pt x="2250493" y="0"/>
                  </a:lnTo>
                  <a:lnTo>
                    <a:pt x="2250493" y="1141095"/>
                  </a:lnTo>
                  <a:lnTo>
                    <a:pt x="0" y="1141095"/>
                  </a:lnTo>
                  <a:close/>
                </a:path>
              </a:pathLst>
            </a:custGeom>
            <a:blipFill>
              <a:blip r:embed="rId4">
                <a:alphaModFix amt="15000"/>
              </a:blip>
              <a:stretch>
                <a:fillRect l="0" t="-48611" r="0" b="-4861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80739" y="2180939"/>
            <a:ext cx="14057506" cy="181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62"/>
              </a:lnSpc>
            </a:pPr>
            <a:r>
              <a:rPr lang="en-US" sz="16397" spc="-819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Thank You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0547" y="6545621"/>
            <a:ext cx="779628" cy="779628"/>
          </a:xfrm>
          <a:custGeom>
            <a:avLst/>
            <a:gdLst/>
            <a:ahLst/>
            <a:cxnLst/>
            <a:rect r="r" b="b" t="t" l="l"/>
            <a:pathLst>
              <a:path h="779628" w="779628">
                <a:moveTo>
                  <a:pt x="0" y="0"/>
                </a:moveTo>
                <a:lnTo>
                  <a:pt x="779628" y="0"/>
                </a:lnTo>
                <a:lnTo>
                  <a:pt x="779628" y="779628"/>
                </a:lnTo>
                <a:lnTo>
                  <a:pt x="0" y="779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6222200" y="4388544"/>
            <a:ext cx="4131600" cy="1509912"/>
          </a:xfrm>
          <a:custGeom>
            <a:avLst/>
            <a:gdLst/>
            <a:ahLst/>
            <a:cxnLst/>
            <a:rect r="r" b="b" t="t" l="l"/>
            <a:pathLst>
              <a:path h="1509912" w="4131600">
                <a:moveTo>
                  <a:pt x="0" y="0"/>
                </a:moveTo>
                <a:lnTo>
                  <a:pt x="4131600" y="0"/>
                </a:lnTo>
                <a:lnTo>
                  <a:pt x="4131600" y="1509912"/>
                </a:lnTo>
                <a:lnTo>
                  <a:pt x="0" y="15099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-2068281" y="4388544"/>
            <a:ext cx="4131600" cy="1509912"/>
          </a:xfrm>
          <a:custGeom>
            <a:avLst/>
            <a:gdLst/>
            <a:ahLst/>
            <a:cxnLst/>
            <a:rect r="r" b="b" t="t" l="l"/>
            <a:pathLst>
              <a:path h="1509912" w="4131600">
                <a:moveTo>
                  <a:pt x="0" y="0"/>
                </a:moveTo>
                <a:lnTo>
                  <a:pt x="4131600" y="0"/>
                </a:lnTo>
                <a:lnTo>
                  <a:pt x="4131600" y="1509912"/>
                </a:lnTo>
                <a:lnTo>
                  <a:pt x="0" y="15099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49755" y="2125357"/>
            <a:ext cx="1263889" cy="1237032"/>
          </a:xfrm>
          <a:custGeom>
            <a:avLst/>
            <a:gdLst/>
            <a:ahLst/>
            <a:cxnLst/>
            <a:rect r="r" b="b" t="t" l="l"/>
            <a:pathLst>
              <a:path h="1237032" w="1263889">
                <a:moveTo>
                  <a:pt x="0" y="0"/>
                </a:moveTo>
                <a:lnTo>
                  <a:pt x="1263890" y="0"/>
                </a:lnTo>
                <a:lnTo>
                  <a:pt x="1263890" y="1237031"/>
                </a:lnTo>
                <a:lnTo>
                  <a:pt x="0" y="12370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06300" y="2122250"/>
            <a:ext cx="1263889" cy="1237032"/>
          </a:xfrm>
          <a:custGeom>
            <a:avLst/>
            <a:gdLst/>
            <a:ahLst/>
            <a:cxnLst/>
            <a:rect r="r" b="b" t="t" l="l"/>
            <a:pathLst>
              <a:path h="1237032" w="1263889">
                <a:moveTo>
                  <a:pt x="0" y="0"/>
                </a:moveTo>
                <a:lnTo>
                  <a:pt x="1263889" y="0"/>
                </a:lnTo>
                <a:lnTo>
                  <a:pt x="1263889" y="1237031"/>
                </a:lnTo>
                <a:lnTo>
                  <a:pt x="0" y="12370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9599" y="2721114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8" y="0"/>
                </a:lnTo>
                <a:lnTo>
                  <a:pt x="20847198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38539" y="3425633"/>
            <a:ext cx="9749461" cy="5832667"/>
            <a:chOff x="0" y="0"/>
            <a:chExt cx="2567759" cy="15361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67759" cy="1536176"/>
            </a:xfrm>
            <a:custGeom>
              <a:avLst/>
              <a:gdLst/>
              <a:ahLst/>
              <a:cxnLst/>
              <a:rect r="r" b="b" t="t" l="l"/>
              <a:pathLst>
                <a:path h="1536176" w="2567759">
                  <a:moveTo>
                    <a:pt x="0" y="0"/>
                  </a:moveTo>
                  <a:lnTo>
                    <a:pt x="2567759" y="0"/>
                  </a:lnTo>
                  <a:lnTo>
                    <a:pt x="2567759" y="1536176"/>
                  </a:lnTo>
                  <a:lnTo>
                    <a:pt x="0" y="1536176"/>
                  </a:lnTo>
                  <a:close/>
                </a:path>
              </a:pathLst>
            </a:custGeom>
            <a:solidFill>
              <a:srgbClr val="5E56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67759" cy="1574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572004"/>
            <a:ext cx="10911275" cy="232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70"/>
              </a:lnSpc>
            </a:pPr>
            <a:r>
              <a:rPr lang="en-US" sz="22941" spc="-1147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37614"/>
            <a:ext cx="9515624" cy="204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73"/>
              </a:lnSpc>
            </a:pPr>
            <a:r>
              <a:rPr lang="en-US" sz="20259" spc="-1012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About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80717" y="8544634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11267" y="1028700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41270" y="3877900"/>
            <a:ext cx="9144000" cy="807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4"/>
              </a:lnSpc>
            </a:pPr>
            <a:r>
              <a:rPr lang="en-US" sz="3566" spc="-53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“At अनुkulanam</a:t>
            </a:r>
            <a:r>
              <a:rPr lang="en-US" sz="3566" spc="-53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, we believe fashion should be inclusive, effortless, and personal. </a:t>
            </a:r>
          </a:p>
          <a:p>
            <a:pPr algn="just">
              <a:lnSpc>
                <a:spcPts val="3994"/>
              </a:lnSpc>
            </a:pPr>
            <a:r>
              <a:rPr lang="en-US" sz="3566" spc="-53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We bring together </a:t>
            </a:r>
            <a:r>
              <a:rPr lang="en-US" b="true" sz="3566" spc="-53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semi-stitched garments, a professional tailor network, and QR-based digital styling tools</a:t>
            </a:r>
            <a:r>
              <a:rPr lang="en-US" sz="3566" spc="-53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to give every customer the perfect fit, confidence, and style. </a:t>
            </a:r>
          </a:p>
          <a:p>
            <a:pPr algn="just">
              <a:lnSpc>
                <a:spcPts val="3994"/>
              </a:lnSpc>
            </a:pPr>
            <a:r>
              <a:rPr lang="en-US" sz="3566" spc="-53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By combining Indian tradition with modern technology, we simplify ethnic wear for today’s generation.”</a:t>
            </a:r>
          </a:p>
          <a:p>
            <a:pPr algn="l">
              <a:lnSpc>
                <a:spcPts val="3994"/>
              </a:lnSpc>
            </a:pPr>
          </a:p>
          <a:p>
            <a:pPr algn="l">
              <a:lnSpc>
                <a:spcPts val="3994"/>
              </a:lnSpc>
            </a:pPr>
          </a:p>
          <a:p>
            <a:pPr algn="l">
              <a:lnSpc>
                <a:spcPts val="3994"/>
              </a:lnSpc>
            </a:pPr>
          </a:p>
          <a:p>
            <a:pPr algn="l">
              <a:lnSpc>
                <a:spcPts val="3994"/>
              </a:lnSpc>
            </a:pPr>
          </a:p>
          <a:p>
            <a:pPr algn="l">
              <a:lnSpc>
                <a:spcPts val="3994"/>
              </a:lnSpc>
            </a:pPr>
          </a:p>
          <a:p>
            <a:pPr algn="l">
              <a:lnSpc>
                <a:spcPts val="3994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64428" y="1657282"/>
            <a:ext cx="718533" cy="703264"/>
          </a:xfrm>
          <a:custGeom>
            <a:avLst/>
            <a:gdLst/>
            <a:ahLst/>
            <a:cxnLst/>
            <a:rect r="r" b="b" t="t" l="l"/>
            <a:pathLst>
              <a:path h="703264" w="718533">
                <a:moveTo>
                  <a:pt x="0" y="0"/>
                </a:moveTo>
                <a:lnTo>
                  <a:pt x="718533" y="0"/>
                </a:lnTo>
                <a:lnTo>
                  <a:pt x="718533" y="703264"/>
                </a:lnTo>
                <a:lnTo>
                  <a:pt x="0" y="7032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9599" y="2721114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8" y="0"/>
                </a:lnTo>
                <a:lnTo>
                  <a:pt x="20847198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2650" y="1589396"/>
            <a:ext cx="8421350" cy="7668904"/>
            <a:chOff x="0" y="0"/>
            <a:chExt cx="2217969" cy="20197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17969" cy="2019794"/>
            </a:xfrm>
            <a:custGeom>
              <a:avLst/>
              <a:gdLst/>
              <a:ahLst/>
              <a:cxnLst/>
              <a:rect r="r" b="b" t="t" l="l"/>
              <a:pathLst>
                <a:path h="2019794" w="2217969">
                  <a:moveTo>
                    <a:pt x="0" y="0"/>
                  </a:moveTo>
                  <a:lnTo>
                    <a:pt x="2217969" y="0"/>
                  </a:lnTo>
                  <a:lnTo>
                    <a:pt x="2217969" y="2019794"/>
                  </a:lnTo>
                  <a:lnTo>
                    <a:pt x="0" y="2019794"/>
                  </a:lnTo>
                  <a:close/>
                </a:path>
              </a:pathLst>
            </a:custGeom>
            <a:solidFill>
              <a:srgbClr val="0C080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17969" cy="2057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39216" y="2397938"/>
            <a:ext cx="7201546" cy="6387601"/>
            <a:chOff x="0" y="0"/>
            <a:chExt cx="1115708" cy="989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5708" cy="989606"/>
            </a:xfrm>
            <a:custGeom>
              <a:avLst/>
              <a:gdLst/>
              <a:ahLst/>
              <a:cxnLst/>
              <a:rect r="r" b="b" t="t" l="l"/>
              <a:pathLst>
                <a:path h="989606" w="1115708">
                  <a:moveTo>
                    <a:pt x="0" y="0"/>
                  </a:moveTo>
                  <a:lnTo>
                    <a:pt x="1115708" y="0"/>
                  </a:lnTo>
                  <a:lnTo>
                    <a:pt x="1115708" y="989606"/>
                  </a:lnTo>
                  <a:lnTo>
                    <a:pt x="0" y="989606"/>
                  </a:lnTo>
                  <a:close/>
                </a:path>
              </a:pathLst>
            </a:custGeom>
            <a:blipFill>
              <a:blip r:embed="rId4"/>
              <a:stretch>
                <a:fillRect l="0" t="-6371" r="0" b="-63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961933" y="7162638"/>
            <a:ext cx="8993123" cy="284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709"/>
              </a:lnSpc>
            </a:pPr>
            <a:r>
              <a:rPr lang="en-US" sz="27924" spc="-1396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25509" y="2703821"/>
            <a:ext cx="4859605" cy="222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87"/>
              </a:lnSpc>
            </a:pPr>
            <a:r>
              <a:rPr lang="en-US" sz="21921" spc="-1096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Our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58494" y="1237639"/>
            <a:ext cx="941987" cy="941987"/>
          </a:xfrm>
          <a:custGeom>
            <a:avLst/>
            <a:gdLst/>
            <a:ahLst/>
            <a:cxnLst/>
            <a:rect r="r" b="b" t="t" l="l"/>
            <a:pathLst>
              <a:path h="941987" w="941987">
                <a:moveTo>
                  <a:pt x="0" y="0"/>
                </a:moveTo>
                <a:lnTo>
                  <a:pt x="941988" y="0"/>
                </a:lnTo>
                <a:lnTo>
                  <a:pt x="941988" y="941988"/>
                </a:lnTo>
                <a:lnTo>
                  <a:pt x="0" y="9419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82589" y="1589396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165" y="2090732"/>
            <a:ext cx="7911070" cy="669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3625" spc="-54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“अनुkulanam </a:t>
            </a:r>
            <a:r>
              <a:rPr lang="en-US" sz="3625" spc="-54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was born from a realization that most people struggle with ill-fitting clothes, confusing styling choices, and the complexity of saree draping.</a:t>
            </a:r>
          </a:p>
          <a:p>
            <a:pPr algn="l">
              <a:lnSpc>
                <a:spcPts val="4060"/>
              </a:lnSpc>
            </a:pPr>
          </a:p>
          <a:p>
            <a:pPr algn="l">
              <a:lnSpc>
                <a:spcPts val="4060"/>
              </a:lnSpc>
            </a:pPr>
            <a:r>
              <a:rPr lang="en-US" sz="3625" spc="-54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We wanted to change that. By merging India’s timeless traditions with modern technology and tailoring networks, we created a brand that empowers people to dress with comfort, confidence, and pride.”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9599" y="2721114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8" y="0"/>
                </a:lnTo>
                <a:lnTo>
                  <a:pt x="20847198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33371" y="5200650"/>
            <a:ext cx="12105650" cy="4747866"/>
            <a:chOff x="0" y="0"/>
            <a:chExt cx="3188319" cy="1250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8319" cy="1250467"/>
            </a:xfrm>
            <a:custGeom>
              <a:avLst/>
              <a:gdLst/>
              <a:ahLst/>
              <a:cxnLst/>
              <a:rect r="r" b="b" t="t" l="l"/>
              <a:pathLst>
                <a:path h="1250467" w="3188319">
                  <a:moveTo>
                    <a:pt x="0" y="0"/>
                  </a:moveTo>
                  <a:lnTo>
                    <a:pt x="3188319" y="0"/>
                  </a:lnTo>
                  <a:lnTo>
                    <a:pt x="3188319" y="1250467"/>
                  </a:lnTo>
                  <a:lnTo>
                    <a:pt x="0" y="1250467"/>
                  </a:lnTo>
                  <a:close/>
                </a:path>
              </a:pathLst>
            </a:custGeom>
            <a:solidFill>
              <a:srgbClr val="5E56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88319" cy="1288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558043" y="3086656"/>
            <a:ext cx="11550550" cy="237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41"/>
              </a:lnSpc>
            </a:pPr>
            <a:r>
              <a:rPr lang="en-US" sz="23345" spc="-1167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 </a:t>
            </a:r>
            <a:r>
              <a:rPr lang="en-US" sz="23345" spc="-1167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8721" y="1343852"/>
            <a:ext cx="3529412" cy="130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1"/>
              </a:lnSpc>
            </a:pPr>
            <a:r>
              <a:rPr lang="en-US" sz="12837" spc="-641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The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61261" y="1237639"/>
            <a:ext cx="941987" cy="941987"/>
          </a:xfrm>
          <a:custGeom>
            <a:avLst/>
            <a:gdLst/>
            <a:ahLst/>
            <a:cxnLst/>
            <a:rect r="r" b="b" t="t" l="l"/>
            <a:pathLst>
              <a:path h="941987" w="941987">
                <a:moveTo>
                  <a:pt x="0" y="0"/>
                </a:moveTo>
                <a:lnTo>
                  <a:pt x="941987" y="0"/>
                </a:lnTo>
                <a:lnTo>
                  <a:pt x="941987" y="941988"/>
                </a:lnTo>
                <a:lnTo>
                  <a:pt x="0" y="941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765082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9999"/>
            </a:blip>
            <a:stretch>
              <a:fillRect l="0" t="-13141" r="0" b="-6463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33371" y="5400852"/>
            <a:ext cx="10808965" cy="473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4143"/>
              </a:lnSpc>
              <a:buFont typeface="Arial"/>
              <a:buChar char="•"/>
            </a:pPr>
            <a:r>
              <a:rPr lang="en-US" b="true" sz="3699">
                <a:solidFill>
                  <a:srgbClr val="EDEBE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Fit</a:t>
            </a:r>
            <a:r>
              <a:rPr lang="en-US" b="true" sz="3699">
                <a:solidFill>
                  <a:srgbClr val="EDEBE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issues:</a:t>
            </a:r>
            <a:r>
              <a:rPr lang="en-US" sz="3699">
                <a:solidFill>
                  <a:srgbClr val="EDEBE9"/>
                </a:solidFill>
                <a:latin typeface="Neue Montreal"/>
                <a:ea typeface="Neue Montreal"/>
                <a:cs typeface="Neue Montreal"/>
                <a:sym typeface="Neue Montreal"/>
              </a:rPr>
              <a:t> Many ready-to-wear brands ignore body diversity.</a:t>
            </a:r>
          </a:p>
          <a:p>
            <a:pPr algn="l">
              <a:lnSpc>
                <a:spcPts val="4143"/>
              </a:lnSpc>
            </a:pPr>
          </a:p>
          <a:p>
            <a:pPr algn="l" marL="798829" indent="-399415" lvl="1">
              <a:lnSpc>
                <a:spcPts val="4143"/>
              </a:lnSpc>
              <a:buFont typeface="Arial"/>
              <a:buChar char="•"/>
            </a:pPr>
            <a:r>
              <a:rPr lang="en-US" b="true" sz="3699">
                <a:solidFill>
                  <a:srgbClr val="EDEBE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Style misinterpretation:</a:t>
            </a:r>
            <a:r>
              <a:rPr lang="en-US" sz="3699">
                <a:solidFill>
                  <a:srgbClr val="EDEBE9"/>
                </a:solidFill>
                <a:latin typeface="Neue Montreal"/>
                <a:ea typeface="Neue Montreal"/>
                <a:cs typeface="Neue Montreal"/>
                <a:sym typeface="Neue Montreal"/>
              </a:rPr>
              <a:t> Many customers don’t know how to match outfits.</a:t>
            </a:r>
          </a:p>
          <a:p>
            <a:pPr algn="l">
              <a:lnSpc>
                <a:spcPts val="4143"/>
              </a:lnSpc>
            </a:pPr>
          </a:p>
          <a:p>
            <a:pPr algn="l" marL="798829" indent="-399415" lvl="1">
              <a:lnSpc>
                <a:spcPts val="4143"/>
              </a:lnSpc>
              <a:buFont typeface="Arial"/>
              <a:buChar char="•"/>
            </a:pPr>
            <a:r>
              <a:rPr lang="en-US" b="true" sz="3699">
                <a:solidFill>
                  <a:srgbClr val="EDEBE9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Saree challenges:</a:t>
            </a:r>
            <a:r>
              <a:rPr lang="en-US" sz="3699">
                <a:solidFill>
                  <a:srgbClr val="EDEBE9"/>
                </a:solidFill>
                <a:latin typeface="Neue Montreal"/>
                <a:ea typeface="Neue Montreal"/>
                <a:cs typeface="Neue Montreal"/>
                <a:sym typeface="Neue Montreal"/>
              </a:rPr>
              <a:t> Draping and styling are barriers despite saree’s popularity.</a:t>
            </a:r>
          </a:p>
          <a:p>
            <a:pPr algn="l">
              <a:lnSpc>
                <a:spcPts val="4143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9599" y="2721114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8" y="0"/>
                </a:lnTo>
                <a:lnTo>
                  <a:pt x="20847198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9785" y="10072383"/>
            <a:ext cx="19307570" cy="887678"/>
            <a:chOff x="0" y="0"/>
            <a:chExt cx="5085121" cy="233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85121" cy="233792"/>
            </a:xfrm>
            <a:custGeom>
              <a:avLst/>
              <a:gdLst/>
              <a:ahLst/>
              <a:cxnLst/>
              <a:rect r="r" b="b" t="t" l="l"/>
              <a:pathLst>
                <a:path h="233792" w="5085121">
                  <a:moveTo>
                    <a:pt x="0" y="0"/>
                  </a:moveTo>
                  <a:lnTo>
                    <a:pt x="5085121" y="0"/>
                  </a:lnTo>
                  <a:lnTo>
                    <a:pt x="5085121" y="233792"/>
                  </a:lnTo>
                  <a:lnTo>
                    <a:pt x="0" y="233792"/>
                  </a:lnTo>
                  <a:close/>
                </a:path>
              </a:pathLst>
            </a:custGeom>
            <a:solidFill>
              <a:srgbClr val="0C080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85121" cy="271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4566" y="-19182"/>
            <a:ext cx="10502563" cy="377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27"/>
              </a:lnSpc>
            </a:pPr>
            <a:r>
              <a:rPr lang="en-US" sz="21099" spc="-1054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The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01998" y="566547"/>
            <a:ext cx="1451302" cy="1451302"/>
          </a:xfrm>
          <a:custGeom>
            <a:avLst/>
            <a:gdLst/>
            <a:ahLst/>
            <a:cxnLst/>
            <a:rect r="r" b="b" t="t" l="l"/>
            <a:pathLst>
              <a:path h="1451302" w="1451302">
                <a:moveTo>
                  <a:pt x="0" y="0"/>
                </a:moveTo>
                <a:lnTo>
                  <a:pt x="1451302" y="0"/>
                </a:lnTo>
                <a:lnTo>
                  <a:pt x="1451302" y="1451303"/>
                </a:lnTo>
                <a:lnTo>
                  <a:pt x="0" y="1451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618865" y="8288603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4"/>
                </a:lnTo>
                <a:lnTo>
                  <a:pt x="0" y="7793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3883978"/>
            <a:ext cx="11167130" cy="5924265"/>
            <a:chOff x="0" y="0"/>
            <a:chExt cx="2941137" cy="1560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41137" cy="1560300"/>
            </a:xfrm>
            <a:custGeom>
              <a:avLst/>
              <a:gdLst/>
              <a:ahLst/>
              <a:cxnLst/>
              <a:rect r="r" b="b" t="t" l="l"/>
              <a:pathLst>
                <a:path h="1560300" w="2941137">
                  <a:moveTo>
                    <a:pt x="0" y="0"/>
                  </a:moveTo>
                  <a:lnTo>
                    <a:pt x="2941137" y="0"/>
                  </a:lnTo>
                  <a:lnTo>
                    <a:pt x="2941137" y="1560300"/>
                  </a:lnTo>
                  <a:lnTo>
                    <a:pt x="0" y="1560300"/>
                  </a:lnTo>
                  <a:close/>
                </a:path>
              </a:pathLst>
            </a:custGeom>
            <a:solidFill>
              <a:srgbClr val="5E565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941137" cy="1598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125782" y="2017850"/>
            <a:ext cx="718533" cy="703264"/>
          </a:xfrm>
          <a:custGeom>
            <a:avLst/>
            <a:gdLst/>
            <a:ahLst/>
            <a:cxnLst/>
            <a:rect r="r" b="b" t="t" l="l"/>
            <a:pathLst>
              <a:path h="703264" w="718533">
                <a:moveTo>
                  <a:pt x="0" y="0"/>
                </a:moveTo>
                <a:lnTo>
                  <a:pt x="718533" y="0"/>
                </a:lnTo>
                <a:lnTo>
                  <a:pt x="718533" y="703264"/>
                </a:lnTo>
                <a:lnTo>
                  <a:pt x="0" y="7032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6000"/>
            </a:blip>
            <a:stretch>
              <a:fillRect l="0" t="-43607" r="0" b="-3416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581700" y="253431"/>
            <a:ext cx="9690443" cy="3630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65"/>
              </a:lnSpc>
            </a:pPr>
            <a:r>
              <a:rPr lang="en-US" sz="20314" spc="-1015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4017328"/>
            <a:ext cx="11167130" cy="606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032"/>
              </a:lnSpc>
              <a:buFont typeface="Arial"/>
              <a:buChar char="•"/>
            </a:pPr>
            <a:r>
              <a:rPr lang="en-US" b="true" sz="3600" spc="-53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3600" spc="-53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emi-stitched apparel: </a:t>
            </a:r>
            <a:r>
              <a:rPr lang="en-US" sz="3600" spc="-53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Perfect customization through tailoring.</a:t>
            </a:r>
          </a:p>
          <a:p>
            <a:pPr algn="l">
              <a:lnSpc>
                <a:spcPts val="4032"/>
              </a:lnSpc>
            </a:pPr>
          </a:p>
          <a:p>
            <a:pPr algn="l" marL="777240" indent="-388620" lvl="1">
              <a:lnSpc>
                <a:spcPts val="4032"/>
              </a:lnSpc>
              <a:buFont typeface="Arial"/>
              <a:buChar char="•"/>
            </a:pPr>
            <a:r>
              <a:rPr lang="en-US" b="true" sz="3600" spc="-53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QR-powered styling:</a:t>
            </a:r>
            <a:r>
              <a:rPr lang="en-US" sz="3600" spc="-53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Personalized accessory, footwear, and jewellery suggestions.</a:t>
            </a:r>
          </a:p>
          <a:p>
            <a:pPr algn="l">
              <a:lnSpc>
                <a:spcPts val="4032"/>
              </a:lnSpc>
            </a:pPr>
          </a:p>
          <a:p>
            <a:pPr algn="l" marL="777240" indent="-388620" lvl="1">
              <a:lnSpc>
                <a:spcPts val="4032"/>
              </a:lnSpc>
              <a:buFont typeface="Arial"/>
              <a:buChar char="•"/>
            </a:pPr>
            <a:r>
              <a:rPr lang="en-US" b="true" sz="3600" spc="-53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Saree innovation:</a:t>
            </a:r>
            <a:r>
              <a:rPr lang="en-US" sz="3600" spc="-53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QR-enabled tutorials for draping and styling.</a:t>
            </a:r>
          </a:p>
          <a:p>
            <a:pPr algn="l">
              <a:lnSpc>
                <a:spcPts val="4032"/>
              </a:lnSpc>
            </a:pPr>
          </a:p>
          <a:p>
            <a:pPr algn="l" marL="777240" indent="-388620" lvl="1">
              <a:lnSpc>
                <a:spcPts val="4032"/>
              </a:lnSpc>
              <a:buFont typeface="Arial"/>
              <a:buChar char="•"/>
            </a:pPr>
            <a:r>
              <a:rPr lang="en-US" b="true" sz="3600" spc="-53">
                <a:solidFill>
                  <a:srgbClr val="EDEB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Buy–Stitch–Wear Model:</a:t>
            </a:r>
            <a:r>
              <a:rPr lang="en-US" sz="3600" spc="-53">
                <a:solidFill>
                  <a:srgbClr val="EDEBE9"/>
                </a:solidFill>
                <a:latin typeface="Canva Sans"/>
                <a:ea typeface="Canva Sans"/>
                <a:cs typeface="Canva Sans"/>
                <a:sym typeface="Canva Sans"/>
              </a:rPr>
              <a:t> Seamless link between customer, brand, and tailor.</a:t>
            </a:r>
          </a:p>
          <a:p>
            <a:pPr algn="l">
              <a:lnSpc>
                <a:spcPts val="4032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8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80896" y="3288041"/>
            <a:ext cx="20847199" cy="8026172"/>
          </a:xfrm>
          <a:custGeom>
            <a:avLst/>
            <a:gdLst/>
            <a:ahLst/>
            <a:cxnLst/>
            <a:rect r="r" b="b" t="t" l="l"/>
            <a:pathLst>
              <a:path h="8026172" w="20847199">
                <a:moveTo>
                  <a:pt x="0" y="0"/>
                </a:moveTo>
                <a:lnTo>
                  <a:pt x="20847199" y="0"/>
                </a:lnTo>
                <a:lnTo>
                  <a:pt x="20847199" y="8026172"/>
                </a:lnTo>
                <a:lnTo>
                  <a:pt x="0" y="80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53456" y="5520063"/>
            <a:ext cx="7558327" cy="2270641"/>
            <a:chOff x="0" y="0"/>
            <a:chExt cx="1990671" cy="598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0671" cy="598029"/>
            </a:xfrm>
            <a:custGeom>
              <a:avLst/>
              <a:gdLst/>
              <a:ahLst/>
              <a:cxnLst/>
              <a:rect r="r" b="b" t="t" l="l"/>
              <a:pathLst>
                <a:path h="598029" w="1990671">
                  <a:moveTo>
                    <a:pt x="0" y="0"/>
                  </a:moveTo>
                  <a:lnTo>
                    <a:pt x="1990671" y="0"/>
                  </a:lnTo>
                  <a:lnTo>
                    <a:pt x="1990671" y="598029"/>
                  </a:lnTo>
                  <a:lnTo>
                    <a:pt x="0" y="598029"/>
                  </a:lnTo>
                  <a:close/>
                </a:path>
              </a:pathLst>
            </a:custGeom>
            <a:solidFill>
              <a:srgbClr val="5E56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0671" cy="63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7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0" y="0"/>
                </a:moveTo>
                <a:lnTo>
                  <a:pt x="3106000" y="0"/>
                </a:lnTo>
                <a:lnTo>
                  <a:pt x="3106000" y="306718"/>
                </a:lnTo>
                <a:lnTo>
                  <a:pt x="0" y="30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153300" y="389434"/>
            <a:ext cx="3106000" cy="306717"/>
          </a:xfrm>
          <a:custGeom>
            <a:avLst/>
            <a:gdLst/>
            <a:ahLst/>
            <a:cxnLst/>
            <a:rect r="r" b="b" t="t" l="l"/>
            <a:pathLst>
              <a:path h="306717" w="3106000">
                <a:moveTo>
                  <a:pt x="3106000" y="0"/>
                </a:moveTo>
                <a:lnTo>
                  <a:pt x="0" y="0"/>
                </a:lnTo>
                <a:lnTo>
                  <a:pt x="0" y="306718"/>
                </a:lnTo>
                <a:lnTo>
                  <a:pt x="3106000" y="306718"/>
                </a:lnTo>
                <a:lnTo>
                  <a:pt x="3106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4772" y="2494844"/>
            <a:ext cx="1586395" cy="1586395"/>
          </a:xfrm>
          <a:custGeom>
            <a:avLst/>
            <a:gdLst/>
            <a:ahLst/>
            <a:cxnLst/>
            <a:rect r="r" b="b" t="t" l="l"/>
            <a:pathLst>
              <a:path h="1586395" w="1586395">
                <a:moveTo>
                  <a:pt x="0" y="0"/>
                </a:moveTo>
                <a:lnTo>
                  <a:pt x="1586395" y="0"/>
                </a:lnTo>
                <a:lnTo>
                  <a:pt x="1586395" y="1586395"/>
                </a:lnTo>
                <a:lnTo>
                  <a:pt x="0" y="1586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6400" y="327909"/>
            <a:ext cx="7315200" cy="429768"/>
          </a:xfrm>
          <a:custGeom>
            <a:avLst/>
            <a:gdLst/>
            <a:ahLst/>
            <a:cxnLst/>
            <a:rect r="r" b="b" t="t" l="l"/>
            <a:pathLst>
              <a:path h="429768" w="7315200">
                <a:moveTo>
                  <a:pt x="0" y="0"/>
                </a:moveTo>
                <a:lnTo>
                  <a:pt x="7315200" y="0"/>
                </a:lnTo>
                <a:lnTo>
                  <a:pt x="7315200" y="429768"/>
                </a:lnTo>
                <a:lnTo>
                  <a:pt x="0" y="429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26739" y="9111746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5"/>
                </a:lnTo>
                <a:lnTo>
                  <a:pt x="0" y="779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9111746"/>
            <a:ext cx="2132561" cy="779354"/>
          </a:xfrm>
          <a:custGeom>
            <a:avLst/>
            <a:gdLst/>
            <a:ahLst/>
            <a:cxnLst/>
            <a:rect r="r" b="b" t="t" l="l"/>
            <a:pathLst>
              <a:path h="779354" w="2132561">
                <a:moveTo>
                  <a:pt x="0" y="0"/>
                </a:moveTo>
                <a:lnTo>
                  <a:pt x="2132561" y="0"/>
                </a:lnTo>
                <a:lnTo>
                  <a:pt x="2132561" y="779355"/>
                </a:lnTo>
                <a:lnTo>
                  <a:pt x="0" y="779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8247021" cy="10287000"/>
          </a:xfrm>
          <a:custGeom>
            <a:avLst/>
            <a:gdLst/>
            <a:ahLst/>
            <a:cxnLst/>
            <a:rect r="r" b="b" t="t" l="l"/>
            <a:pathLst>
              <a:path h="10287000" w="18247021">
                <a:moveTo>
                  <a:pt x="0" y="0"/>
                </a:moveTo>
                <a:lnTo>
                  <a:pt x="18247021" y="0"/>
                </a:lnTo>
                <a:lnTo>
                  <a:pt x="182470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2999"/>
            </a:blip>
            <a:stretch>
              <a:fillRect l="0" t="-38689" r="0" b="-3868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61261" y="607861"/>
            <a:ext cx="9941654" cy="570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55"/>
              </a:lnSpc>
            </a:pPr>
            <a:r>
              <a:rPr lang="en-US" sz="39869" spc="-1993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Our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81700" y="5550061"/>
            <a:ext cx="11318020" cy="223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59"/>
              </a:lnSpc>
            </a:pPr>
            <a:r>
              <a:rPr lang="en-US" sz="15639" spc="-781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Collection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F43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7070" y="0"/>
            <a:ext cx="7000930" cy="10287000"/>
          </a:xfrm>
          <a:custGeom>
            <a:avLst/>
            <a:gdLst/>
            <a:ahLst/>
            <a:cxnLst/>
            <a:rect r="r" b="b" t="t" l="l"/>
            <a:pathLst>
              <a:path h="10287000" w="7000930">
                <a:moveTo>
                  <a:pt x="0" y="0"/>
                </a:moveTo>
                <a:lnTo>
                  <a:pt x="7000930" y="0"/>
                </a:lnTo>
                <a:lnTo>
                  <a:pt x="70009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3" t="-1727" r="0" b="-17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6430" y="3001246"/>
            <a:ext cx="8777271" cy="426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85"/>
              </a:lnSpc>
            </a:pPr>
            <a:r>
              <a:rPr lang="en-US" sz="27921" spc="-1396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SAREE</a:t>
            </a:r>
          </a:p>
        </p:txBody>
      </p:sp>
    </p:spTree>
  </p:cSld>
  <p:clrMapOvr>
    <a:masterClrMapping/>
  </p:clrMapOvr>
  <p:transition spd="slow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F43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50697" y="0"/>
            <a:ext cx="6737303" cy="10847425"/>
          </a:xfrm>
          <a:custGeom>
            <a:avLst/>
            <a:gdLst/>
            <a:ahLst/>
            <a:cxnLst/>
            <a:rect r="r" b="b" t="t" l="l"/>
            <a:pathLst>
              <a:path h="10847425" w="6737303">
                <a:moveTo>
                  <a:pt x="0" y="0"/>
                </a:moveTo>
                <a:lnTo>
                  <a:pt x="6737303" y="0"/>
                </a:lnTo>
                <a:lnTo>
                  <a:pt x="6737303" y="10847425"/>
                </a:lnTo>
                <a:lnTo>
                  <a:pt x="0" y="1084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6430" y="3001246"/>
            <a:ext cx="8777271" cy="426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85"/>
              </a:lnSpc>
            </a:pPr>
            <a:r>
              <a:rPr lang="en-US" sz="27921" spc="-1396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KURTI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F43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8498" y="-1736010"/>
            <a:ext cx="8015340" cy="12023010"/>
          </a:xfrm>
          <a:custGeom>
            <a:avLst/>
            <a:gdLst/>
            <a:ahLst/>
            <a:cxnLst/>
            <a:rect r="r" b="b" t="t" l="l"/>
            <a:pathLst>
              <a:path h="12023010" w="8015340">
                <a:moveTo>
                  <a:pt x="0" y="0"/>
                </a:moveTo>
                <a:lnTo>
                  <a:pt x="8015340" y="0"/>
                </a:lnTo>
                <a:lnTo>
                  <a:pt x="8015340" y="12023010"/>
                </a:lnTo>
                <a:lnTo>
                  <a:pt x="0" y="12023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01246"/>
            <a:ext cx="9264622" cy="426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85"/>
              </a:lnSpc>
            </a:pPr>
            <a:r>
              <a:rPr lang="en-US" sz="27921" spc="-1396">
                <a:solidFill>
                  <a:srgbClr val="EDEBE9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KURTA</a:t>
            </a:r>
          </a:p>
        </p:txBody>
      </p:sp>
    </p:spTree>
  </p:cSld>
  <p:clrMapOvr>
    <a:masterClrMapping/>
  </p:clrMapOvr>
  <p:transition spd="fast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DAG0vrE_Nl0</dc:identifier>
  <dcterms:modified xsi:type="dcterms:W3CDTF">2011-08-01T06:04:30Z</dcterms:modified>
  <cp:revision>1</cp:revision>
  <dc:title>अनुkulanam</dc:title>
</cp:coreProperties>
</file>